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6" r:id="rId14"/>
    <p:sldId id="272" r:id="rId15"/>
    <p:sldId id="273" r:id="rId16"/>
    <p:sldId id="274" r:id="rId17"/>
    <p:sldId id="259" r:id="rId18"/>
    <p:sldId id="275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4C"/>
    <a:srgbClr val="E7E6E6"/>
    <a:srgbClr val="006444"/>
    <a:srgbClr val="006243"/>
    <a:srgbClr val="90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9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9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15D7-17D0-4181-8700-666F185E1DD8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8FC0-4415-435D-8700-5857747A5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16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15D7-17D0-4181-8700-666F185E1DD8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8FC0-4415-435D-8700-5857747A5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0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15D7-17D0-4181-8700-666F185E1DD8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8FC0-4415-435D-8700-5857747A5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02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15D7-17D0-4181-8700-666F185E1DD8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8FC0-4415-435D-8700-5857747A5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00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15D7-17D0-4181-8700-666F185E1DD8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8FC0-4415-435D-8700-5857747A5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49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15D7-17D0-4181-8700-666F185E1DD8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8FC0-4415-435D-8700-5857747A5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67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15D7-17D0-4181-8700-666F185E1DD8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8FC0-4415-435D-8700-5857747A5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70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15D7-17D0-4181-8700-666F185E1DD8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8FC0-4415-435D-8700-5857747A5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71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15D7-17D0-4181-8700-666F185E1DD8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8FC0-4415-435D-8700-5857747A5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83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15D7-17D0-4181-8700-666F185E1DD8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8FC0-4415-435D-8700-5857747A5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353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15D7-17D0-4181-8700-666F185E1DD8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8FC0-4415-435D-8700-5857747A5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6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C15D7-17D0-4181-8700-666F185E1DD8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E8FC0-4415-435D-8700-5857747A5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96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4189" y="2947142"/>
            <a:ext cx="2067099" cy="708573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  <a:latin typeface="Circe" panose="020B0502020203020203" pitchFamily="34" charset="-52"/>
              </a:rPr>
              <a:t>НАЗВАНИЕ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ПРЕЗЕНТАЦИИ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4769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18187" y="2947141"/>
            <a:ext cx="4923079" cy="7085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700" dirty="0" smtClean="0">
                <a:solidFill>
                  <a:schemeClr val="bg1"/>
                </a:solidFill>
                <a:latin typeface="Circe" panose="020B0502020203020203" pitchFamily="34" charset="-52"/>
              </a:rPr>
              <a:t>ПРАКТИЧЕСКИЕ РЕКОМЕНДАЦИИ МЕТРОЛОГА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ПРИ ВЫБОРЕ ИЗМЕРИТЕЛЬНОГО ОБОРУДОВАНИЯ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1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382" y="0"/>
            <a:ext cx="4523675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93837" y="4022284"/>
            <a:ext cx="1481137" cy="1481137"/>
          </a:xfrm>
          <a:prstGeom prst="rect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03183" y="586582"/>
            <a:ext cx="3994694" cy="37782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6444"/>
                </a:solidFill>
                <a:latin typeface="Circe" panose="020B0502020203020203" pitchFamily="34" charset="-52"/>
              </a:rPr>
              <a:t>ЧТО ЕЩЁ нужно знать</a:t>
            </a:r>
            <a:endParaRPr lang="ru-RU" sz="2000" b="1" dirty="0">
              <a:solidFill>
                <a:srgbClr val="006444"/>
              </a:solidFill>
              <a:latin typeface="Circe" panose="020B0502020203020203" pitchFamily="34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5069" y="498476"/>
            <a:ext cx="79057" cy="465931"/>
          </a:xfrm>
          <a:prstGeom prst="rect">
            <a:avLst/>
          </a:prstGeom>
          <a:solidFill>
            <a:srgbClr val="006444"/>
          </a:solidFill>
          <a:ln>
            <a:solidFill>
              <a:srgbClr val="006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524126" y="400845"/>
            <a:ext cx="2" cy="732631"/>
          </a:xfrm>
          <a:prstGeom prst="line">
            <a:avLst/>
          </a:prstGeom>
          <a:ln>
            <a:solidFill>
              <a:srgbClr val="006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8461"/>
            <a:ext cx="9144000" cy="122953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45068" y="1397000"/>
            <a:ext cx="3796731" cy="233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+mj-lt"/>
              <a:buAutoNum type="arabicPeriod" startAt="3"/>
            </a:pPr>
            <a:r>
              <a:rPr lang="ru-RU" sz="1600" dirty="0" smtClean="0">
                <a:latin typeface="Circe" panose="020B0502020203020203" pitchFamily="34" charset="-52"/>
              </a:rPr>
              <a:t>Убедитесь, </a:t>
            </a:r>
            <a:r>
              <a:rPr lang="ru-RU" sz="1600" dirty="0">
                <a:latin typeface="Circe" panose="020B0502020203020203" pitchFamily="34" charset="-52"/>
              </a:rPr>
              <a:t>что приобретаемое оборудование соответствует </a:t>
            </a:r>
            <a:r>
              <a:rPr lang="ru-RU" sz="1600" dirty="0" smtClean="0">
                <a:latin typeface="Circe" panose="020B0502020203020203" pitchFamily="34" charset="-52"/>
              </a:rPr>
              <a:t>утверждённому </a:t>
            </a:r>
            <a:r>
              <a:rPr lang="ru-RU" sz="1600" dirty="0">
                <a:latin typeface="Circe" panose="020B0502020203020203" pitchFamily="34" charset="-52"/>
              </a:rPr>
              <a:t>типу по дате производства</a:t>
            </a:r>
            <a:endParaRPr lang="ru-RU" sz="1600" dirty="0" smtClean="0">
              <a:latin typeface="Circe" panose="020B0502020203020203" pitchFamily="34" charset="-52"/>
            </a:endParaRPr>
          </a:p>
          <a:p>
            <a:endParaRPr lang="ru-RU" sz="1050" dirty="0">
              <a:latin typeface="Circe" panose="020B0502020203020203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76" y="4195923"/>
            <a:ext cx="1133858" cy="113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4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41" y="0"/>
            <a:ext cx="4572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93837" y="4022284"/>
            <a:ext cx="1481137" cy="1481137"/>
          </a:xfrm>
          <a:prstGeom prst="rect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03183" y="586582"/>
            <a:ext cx="3994694" cy="37782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6444"/>
                </a:solidFill>
                <a:latin typeface="Circe" panose="020B0502020203020203" pitchFamily="34" charset="-52"/>
              </a:rPr>
              <a:t>ЧТО ЕЩЁ нужно знать</a:t>
            </a:r>
            <a:endParaRPr lang="ru-RU" sz="2000" b="1" dirty="0">
              <a:solidFill>
                <a:srgbClr val="006444"/>
              </a:solidFill>
              <a:latin typeface="Circe" panose="020B0502020203020203" pitchFamily="34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5069" y="498476"/>
            <a:ext cx="79057" cy="465931"/>
          </a:xfrm>
          <a:prstGeom prst="rect">
            <a:avLst/>
          </a:prstGeom>
          <a:solidFill>
            <a:srgbClr val="006444"/>
          </a:solidFill>
          <a:ln>
            <a:solidFill>
              <a:srgbClr val="006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524126" y="400845"/>
            <a:ext cx="2" cy="732631"/>
          </a:xfrm>
          <a:prstGeom prst="line">
            <a:avLst/>
          </a:prstGeom>
          <a:ln>
            <a:solidFill>
              <a:srgbClr val="006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8461"/>
            <a:ext cx="9144000" cy="122953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45069" y="1397000"/>
            <a:ext cx="3551198" cy="233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+mj-lt"/>
              <a:buAutoNum type="arabicPeriod" startAt="4"/>
            </a:pPr>
            <a:r>
              <a:rPr lang="ru-RU" sz="1600" dirty="0" smtClean="0">
                <a:latin typeface="Circe" panose="020B0502020203020203" pitchFamily="34" charset="-52"/>
              </a:rPr>
              <a:t>Уточните, </a:t>
            </a:r>
            <a:r>
              <a:rPr lang="ru-RU" sz="1600" dirty="0">
                <a:latin typeface="Circe" panose="020B0502020203020203" pitchFamily="34" charset="-52"/>
              </a:rPr>
              <a:t>есть ли в регионе метрологическое учреждение, которое сможет проводить периодическую поверку</a:t>
            </a:r>
            <a:endParaRPr lang="ru-RU" sz="1050" dirty="0">
              <a:latin typeface="Circe" panose="020B0502020203020203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20" y="4195923"/>
            <a:ext cx="963170" cy="113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7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286" y="0"/>
            <a:ext cx="4548783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93837" y="4022284"/>
            <a:ext cx="1481137" cy="1481137"/>
          </a:xfrm>
          <a:prstGeom prst="rect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03183" y="586582"/>
            <a:ext cx="3994694" cy="37782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6444"/>
                </a:solidFill>
                <a:latin typeface="Circe" panose="020B0502020203020203" pitchFamily="34" charset="-52"/>
              </a:rPr>
              <a:t>ЧТО ЕЩЁ  нужно знать</a:t>
            </a:r>
            <a:endParaRPr lang="ru-RU" sz="2000" b="1" dirty="0">
              <a:solidFill>
                <a:srgbClr val="006444"/>
              </a:solidFill>
              <a:latin typeface="Circe" panose="020B0502020203020203" pitchFamily="34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5069" y="498476"/>
            <a:ext cx="79057" cy="465931"/>
          </a:xfrm>
          <a:prstGeom prst="rect">
            <a:avLst/>
          </a:prstGeom>
          <a:solidFill>
            <a:srgbClr val="006444"/>
          </a:solidFill>
          <a:ln>
            <a:solidFill>
              <a:srgbClr val="006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524126" y="400845"/>
            <a:ext cx="2" cy="732631"/>
          </a:xfrm>
          <a:prstGeom prst="line">
            <a:avLst/>
          </a:prstGeom>
          <a:ln>
            <a:solidFill>
              <a:srgbClr val="006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8461"/>
            <a:ext cx="9144000" cy="122953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45069" y="1397000"/>
            <a:ext cx="3991464" cy="233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+mj-lt"/>
              <a:buAutoNum type="arabicPeriod" startAt="5"/>
            </a:pPr>
            <a:r>
              <a:rPr lang="ru-RU" sz="1600" dirty="0" smtClean="0">
                <a:latin typeface="Circe" panose="020B0502020203020203" pitchFamily="34" charset="-52"/>
              </a:rPr>
              <a:t>Дилер оборудования иностранного производства должен предоставить </a:t>
            </a:r>
            <a:r>
              <a:rPr lang="ru-RU" sz="1600" dirty="0">
                <a:latin typeface="Circe" panose="020B0502020203020203" pitchFamily="34" charset="-52"/>
              </a:rPr>
              <a:t>описание типа средств измерений, методику поверки и руководство по эксплуатации </a:t>
            </a:r>
            <a:endParaRPr lang="ru-RU" sz="1050" dirty="0">
              <a:latin typeface="Circe" panose="020B0502020203020203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515" y="4376588"/>
            <a:ext cx="1255779" cy="93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1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497"/>
            <a:ext cx="9144000" cy="2060755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85933" y="2634457"/>
            <a:ext cx="5857200" cy="37782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6444"/>
                </a:solidFill>
                <a:latin typeface="Circe" panose="020B0502020203020203" pitchFamily="34" charset="-52"/>
              </a:rPr>
              <a:t>ИЗМЕНЕНИЯ в законодательстве РФ</a:t>
            </a:r>
            <a:endParaRPr lang="ru-RU" sz="2000" b="1" dirty="0">
              <a:solidFill>
                <a:srgbClr val="006444"/>
              </a:solidFill>
              <a:latin typeface="Circe" panose="020B0502020203020203" pitchFamily="3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7819" y="2546351"/>
            <a:ext cx="79057" cy="465931"/>
          </a:xfrm>
          <a:prstGeom prst="rect">
            <a:avLst/>
          </a:prstGeom>
          <a:solidFill>
            <a:srgbClr val="006444"/>
          </a:solidFill>
          <a:ln>
            <a:solidFill>
              <a:srgbClr val="006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509257" y="2448720"/>
            <a:ext cx="2" cy="732631"/>
          </a:xfrm>
          <a:prstGeom prst="line">
            <a:avLst/>
          </a:prstGeom>
          <a:ln>
            <a:solidFill>
              <a:srgbClr val="006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631471" y="1447801"/>
            <a:ext cx="1481137" cy="1481137"/>
          </a:xfrm>
          <a:prstGeom prst="rect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6928"/>
            <a:ext cx="9144000" cy="1229539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27819" y="3786982"/>
            <a:ext cx="8450367" cy="909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Circe" panose="020B0502020203020203" pitchFamily="34" charset="-52"/>
              </a:rPr>
              <a:t>С 24 сентября 2020 года единственным юридически значимым результатом поверки является запись в Федеральном информационном фонде по обеспечению единства измерений</a:t>
            </a:r>
            <a:endParaRPr lang="ru-RU" sz="1800" dirty="0">
              <a:latin typeface="Circe" panose="020B0502020203020203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550" y="1661064"/>
            <a:ext cx="950978" cy="105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9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3728" y="429428"/>
            <a:ext cx="6122939" cy="377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6444"/>
                </a:solidFill>
                <a:latin typeface="Circe" panose="020B0502020203020203" pitchFamily="34" charset="-52"/>
              </a:rPr>
              <a:t>КАК УЗНАТЬ, </a:t>
            </a:r>
            <a:r>
              <a:rPr lang="ru-RU" sz="2000" b="1" dirty="0" err="1" smtClean="0">
                <a:solidFill>
                  <a:srgbClr val="006444"/>
                </a:solidFill>
                <a:latin typeface="Circe" panose="020B0502020203020203" pitchFamily="34" charset="-52"/>
              </a:rPr>
              <a:t>поверено</a:t>
            </a:r>
            <a:r>
              <a:rPr lang="ru-RU" sz="2000" b="1" dirty="0" smtClean="0">
                <a:solidFill>
                  <a:srgbClr val="006444"/>
                </a:solidFill>
                <a:latin typeface="Circe" panose="020B0502020203020203" pitchFamily="34" charset="-52"/>
              </a:rPr>
              <a:t> ли средство </a:t>
            </a:r>
            <a:r>
              <a:rPr lang="ru-RU" sz="2000" b="1" dirty="0">
                <a:solidFill>
                  <a:srgbClr val="006444"/>
                </a:solidFill>
                <a:latin typeface="Circe" panose="020B0502020203020203" pitchFamily="34" charset="-52"/>
              </a:rPr>
              <a:t>измерения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2757" y="341322"/>
            <a:ext cx="79057" cy="465931"/>
          </a:xfrm>
          <a:prstGeom prst="rect">
            <a:avLst/>
          </a:prstGeom>
          <a:solidFill>
            <a:srgbClr val="006444"/>
          </a:solidFill>
          <a:ln>
            <a:solidFill>
              <a:srgbClr val="006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004194" y="243691"/>
            <a:ext cx="2" cy="732631"/>
          </a:xfrm>
          <a:prstGeom prst="line">
            <a:avLst/>
          </a:prstGeom>
          <a:ln>
            <a:solidFill>
              <a:srgbClr val="006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8461"/>
            <a:ext cx="9144000" cy="122953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03261" y="976322"/>
            <a:ext cx="1540933" cy="120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Circe" panose="020B0502020203020203" pitchFamily="34" charset="-52"/>
              </a:rPr>
              <a:t>Рис. 1</a:t>
            </a:r>
            <a:endParaRPr lang="ru-RU" sz="1400" dirty="0">
              <a:latin typeface="Circe" panose="020B0502020203020203" pitchFamily="34" charset="-52"/>
            </a:endParaRPr>
          </a:p>
        </p:txBody>
      </p:sp>
      <p:pic>
        <p:nvPicPr>
          <p:cNvPr id="8" name="Рисунок 7" descr="C:\Users\ehimichev\Desktop\1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4" y="1073953"/>
            <a:ext cx="7215139" cy="4652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872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3728" y="429428"/>
            <a:ext cx="6122939" cy="377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6444"/>
                </a:solidFill>
                <a:latin typeface="Circe" panose="020B0502020203020203" pitchFamily="34" charset="-52"/>
              </a:rPr>
              <a:t>КАК УЗНАТЬ, </a:t>
            </a:r>
            <a:r>
              <a:rPr lang="ru-RU" sz="2000" b="1" dirty="0" err="1" smtClean="0">
                <a:solidFill>
                  <a:srgbClr val="006444"/>
                </a:solidFill>
                <a:latin typeface="Circe" panose="020B0502020203020203" pitchFamily="34" charset="-52"/>
              </a:rPr>
              <a:t>поверено</a:t>
            </a:r>
            <a:r>
              <a:rPr lang="ru-RU" sz="2000" b="1" dirty="0" smtClean="0">
                <a:solidFill>
                  <a:srgbClr val="006444"/>
                </a:solidFill>
                <a:latin typeface="Circe" panose="020B0502020203020203" pitchFamily="34" charset="-52"/>
              </a:rPr>
              <a:t> ли средство </a:t>
            </a:r>
            <a:r>
              <a:rPr lang="ru-RU" sz="2000" b="1" dirty="0">
                <a:solidFill>
                  <a:srgbClr val="006444"/>
                </a:solidFill>
                <a:latin typeface="Circe" panose="020B0502020203020203" pitchFamily="34" charset="-52"/>
              </a:rPr>
              <a:t>измерения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2757" y="341322"/>
            <a:ext cx="79057" cy="465931"/>
          </a:xfrm>
          <a:prstGeom prst="rect">
            <a:avLst/>
          </a:prstGeom>
          <a:solidFill>
            <a:srgbClr val="006444"/>
          </a:solidFill>
          <a:ln>
            <a:solidFill>
              <a:srgbClr val="006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004194" y="243691"/>
            <a:ext cx="2" cy="732631"/>
          </a:xfrm>
          <a:prstGeom prst="line">
            <a:avLst/>
          </a:prstGeom>
          <a:ln>
            <a:solidFill>
              <a:srgbClr val="006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8461"/>
            <a:ext cx="9144000" cy="122953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03261" y="976322"/>
            <a:ext cx="1540933" cy="120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Circe" panose="020B0502020203020203" pitchFamily="34" charset="-52"/>
              </a:rPr>
              <a:t>Рис. 2</a:t>
            </a:r>
            <a:endParaRPr lang="ru-RU" sz="1400" dirty="0">
              <a:latin typeface="Circe" panose="020B0502020203020203" pitchFamily="34" charset="-52"/>
            </a:endParaRPr>
          </a:p>
        </p:txBody>
      </p:sp>
      <p:pic>
        <p:nvPicPr>
          <p:cNvPr id="9" name="Рисунок 8" descr="C:\Users\ehimichev\Desktop\1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3" y="1160139"/>
            <a:ext cx="7447919" cy="4468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869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3728" y="429428"/>
            <a:ext cx="6122939" cy="377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6444"/>
                </a:solidFill>
                <a:latin typeface="Circe" panose="020B0502020203020203" pitchFamily="34" charset="-52"/>
              </a:rPr>
              <a:t>КАК УЗНАТЬ, </a:t>
            </a:r>
            <a:r>
              <a:rPr lang="ru-RU" sz="2000" b="1" dirty="0" err="1" smtClean="0">
                <a:solidFill>
                  <a:srgbClr val="006444"/>
                </a:solidFill>
                <a:latin typeface="Circe" panose="020B0502020203020203" pitchFamily="34" charset="-52"/>
              </a:rPr>
              <a:t>поверено</a:t>
            </a:r>
            <a:r>
              <a:rPr lang="ru-RU" sz="2000" b="1" dirty="0" smtClean="0">
                <a:solidFill>
                  <a:srgbClr val="006444"/>
                </a:solidFill>
                <a:latin typeface="Circe" panose="020B0502020203020203" pitchFamily="34" charset="-52"/>
              </a:rPr>
              <a:t> ли средство </a:t>
            </a:r>
            <a:r>
              <a:rPr lang="ru-RU" sz="2000" b="1" dirty="0">
                <a:solidFill>
                  <a:srgbClr val="006444"/>
                </a:solidFill>
                <a:latin typeface="Circe" panose="020B0502020203020203" pitchFamily="34" charset="-52"/>
              </a:rPr>
              <a:t>измерения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2757" y="341322"/>
            <a:ext cx="79057" cy="465931"/>
          </a:xfrm>
          <a:prstGeom prst="rect">
            <a:avLst/>
          </a:prstGeom>
          <a:solidFill>
            <a:srgbClr val="006444"/>
          </a:solidFill>
          <a:ln>
            <a:solidFill>
              <a:srgbClr val="006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004194" y="243691"/>
            <a:ext cx="2" cy="732631"/>
          </a:xfrm>
          <a:prstGeom prst="line">
            <a:avLst/>
          </a:prstGeom>
          <a:ln>
            <a:solidFill>
              <a:srgbClr val="006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8461"/>
            <a:ext cx="9144000" cy="122953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03261" y="976322"/>
            <a:ext cx="1540933" cy="120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Circe" panose="020B0502020203020203" pitchFamily="34" charset="-52"/>
              </a:rPr>
              <a:t>Рис. 3</a:t>
            </a:r>
            <a:endParaRPr lang="ru-RU" sz="1400" dirty="0">
              <a:latin typeface="Circe" panose="020B0502020203020203" pitchFamily="34" charset="-52"/>
            </a:endParaRPr>
          </a:p>
        </p:txBody>
      </p:sp>
      <p:pic>
        <p:nvPicPr>
          <p:cNvPr id="8" name="Рисунок 7" descr="C:\Users\ehimichev\Desktop\1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4" y="1123420"/>
            <a:ext cx="7206672" cy="4527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17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-143689"/>
            <a:ext cx="9144000" cy="21717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85933" y="2634457"/>
            <a:ext cx="5857200" cy="377825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6444"/>
                </a:solidFill>
                <a:latin typeface="Circe" panose="020B0502020203020203" pitchFamily="34" charset="-52"/>
              </a:rPr>
              <a:t>В КАКИХ СЛУЧАЯХ можно приобретать       средство измерений </a:t>
            </a:r>
            <a:r>
              <a:rPr lang="ru-RU" sz="2000" b="1" dirty="0" err="1" smtClean="0">
                <a:solidFill>
                  <a:srgbClr val="006444"/>
                </a:solidFill>
                <a:latin typeface="Circe" panose="020B0502020203020203" pitchFamily="34" charset="-52"/>
              </a:rPr>
              <a:t>неутвержденного</a:t>
            </a:r>
            <a:r>
              <a:rPr lang="ru-RU" sz="2000" b="1" dirty="0" smtClean="0">
                <a:solidFill>
                  <a:srgbClr val="006444"/>
                </a:solidFill>
                <a:latin typeface="Circe" panose="020B0502020203020203" pitchFamily="34" charset="-52"/>
              </a:rPr>
              <a:t> типа?</a:t>
            </a:r>
            <a:endParaRPr lang="ru-RU" sz="2000" b="1" dirty="0">
              <a:solidFill>
                <a:srgbClr val="006444"/>
              </a:solidFill>
              <a:latin typeface="Circe" panose="020B0502020203020203" pitchFamily="3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7819" y="2546351"/>
            <a:ext cx="79057" cy="465931"/>
          </a:xfrm>
          <a:prstGeom prst="rect">
            <a:avLst/>
          </a:prstGeom>
          <a:solidFill>
            <a:srgbClr val="006444"/>
          </a:solidFill>
          <a:ln>
            <a:solidFill>
              <a:srgbClr val="006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509257" y="2448720"/>
            <a:ext cx="2" cy="732631"/>
          </a:xfrm>
          <a:prstGeom prst="line">
            <a:avLst/>
          </a:prstGeom>
          <a:ln>
            <a:solidFill>
              <a:srgbClr val="006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631471" y="1447801"/>
            <a:ext cx="1481137" cy="1481137"/>
          </a:xfrm>
          <a:prstGeom prst="rect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6928"/>
            <a:ext cx="9144000" cy="1229539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27819" y="3786982"/>
            <a:ext cx="7684789" cy="909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AutoNum type="arabicPeriod"/>
            </a:pPr>
            <a:r>
              <a:rPr lang="ru-RU" sz="1600" dirty="0" smtClean="0">
                <a:latin typeface="Circe" panose="020B0502020203020203" pitchFamily="34" charset="-52"/>
              </a:rPr>
              <a:t>Если оборудование планируется применять НЕ в сфере госрегулирования;</a:t>
            </a:r>
          </a:p>
          <a:p>
            <a:pPr marL="342900" indent="-342900"/>
            <a:endParaRPr lang="ru-RU" sz="1600" dirty="0" smtClean="0">
              <a:latin typeface="Circe" panose="020B0502020203020203" pitchFamily="34" charset="-52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ru-RU" sz="1600" dirty="0" smtClean="0">
                <a:latin typeface="Circe" panose="020B0502020203020203" pitchFamily="34" charset="-52"/>
              </a:rPr>
              <a:t>Если есть возможность проходить калибровку на территории РФ;</a:t>
            </a:r>
          </a:p>
          <a:p>
            <a:pPr marL="342900" indent="-342900"/>
            <a:endParaRPr lang="ru-RU" sz="1600" dirty="0" smtClean="0">
              <a:latin typeface="Circe" panose="020B0502020203020203" pitchFamily="34" charset="-52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ru-RU" sz="1600" dirty="0" smtClean="0">
                <a:latin typeface="Circe" panose="020B0502020203020203" pitchFamily="34" charset="-52"/>
              </a:rPr>
              <a:t>Если есть утверждённая методика калибровки.</a:t>
            </a:r>
            <a:endParaRPr lang="ru-RU" sz="1050" dirty="0">
              <a:latin typeface="Circe" panose="020B0502020203020203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550" y="1661064"/>
            <a:ext cx="950978" cy="105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1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871"/>
            <a:ext cx="9144000" cy="2143125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85933" y="2634457"/>
            <a:ext cx="5857200" cy="37782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6444"/>
                </a:solidFill>
                <a:latin typeface="Circe" panose="020B0502020203020203" pitchFamily="34" charset="-52"/>
              </a:rPr>
              <a:t>КАЛИБРОВКА по иностранным стандартам</a:t>
            </a:r>
            <a:endParaRPr lang="ru-RU" sz="2000" b="1" dirty="0">
              <a:solidFill>
                <a:srgbClr val="006444"/>
              </a:solidFill>
              <a:latin typeface="Circe" panose="020B0502020203020203" pitchFamily="3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7819" y="2546351"/>
            <a:ext cx="79057" cy="465931"/>
          </a:xfrm>
          <a:prstGeom prst="rect">
            <a:avLst/>
          </a:prstGeom>
          <a:solidFill>
            <a:srgbClr val="006444"/>
          </a:solidFill>
          <a:ln>
            <a:solidFill>
              <a:srgbClr val="006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509257" y="2448720"/>
            <a:ext cx="2" cy="732631"/>
          </a:xfrm>
          <a:prstGeom prst="line">
            <a:avLst/>
          </a:prstGeom>
          <a:ln>
            <a:solidFill>
              <a:srgbClr val="006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631471" y="1447801"/>
            <a:ext cx="1481137" cy="1481137"/>
          </a:xfrm>
          <a:prstGeom prst="rect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6928"/>
            <a:ext cx="9144000" cy="1229539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27819" y="3786982"/>
            <a:ext cx="7684789" cy="909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AutoNum type="arabicPeriod"/>
            </a:pPr>
            <a:endParaRPr lang="ru-RU" sz="1050" dirty="0">
              <a:latin typeface="Circe" panose="020B0502020203020203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6876" y="3716229"/>
            <a:ext cx="8112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поставки продукции на экспорт требуется наличие сертификата</a:t>
            </a:r>
          </a:p>
          <a:p>
            <a:r>
              <a:rPr lang="ru-RU" dirty="0" smtClean="0"/>
              <a:t>о </a:t>
            </a:r>
            <a:r>
              <a:rPr lang="ru-RU" dirty="0" smtClean="0"/>
              <a:t>калибровке, </a:t>
            </a:r>
            <a:r>
              <a:rPr lang="ru-RU" dirty="0"/>
              <a:t>в том числе и по иностранным стандартам ISO и </a:t>
            </a:r>
            <a:r>
              <a:rPr lang="ru-RU" dirty="0" smtClean="0"/>
              <a:t>ASTM.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590" y="1659875"/>
            <a:ext cx="1072898" cy="107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7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4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9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183" y="586582"/>
            <a:ext cx="8219084" cy="37782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Circe" panose="020B0502020203020203" pitchFamily="34" charset="-52"/>
              </a:rPr>
              <a:t>ОСНОВНЫЕ ПАРАМЕТРЫ выбора СИ с точки зрения метролога</a:t>
            </a:r>
            <a:endParaRPr lang="ru-RU" sz="2000" b="1" dirty="0">
              <a:latin typeface="Circe" panose="020B0502020203020203" pitchFamily="3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5069" y="498476"/>
            <a:ext cx="79057" cy="465931"/>
          </a:xfrm>
          <a:prstGeom prst="rect">
            <a:avLst/>
          </a:prstGeom>
          <a:solidFill>
            <a:srgbClr val="006444"/>
          </a:solidFill>
          <a:ln>
            <a:solidFill>
              <a:srgbClr val="006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524126" y="400845"/>
            <a:ext cx="2" cy="732631"/>
          </a:xfrm>
          <a:prstGeom prst="line">
            <a:avLst/>
          </a:prstGeom>
          <a:ln>
            <a:solidFill>
              <a:srgbClr val="006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8461"/>
            <a:ext cx="9144000" cy="12295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53" y="2118496"/>
            <a:ext cx="1018034" cy="9692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552" y="2161569"/>
            <a:ext cx="890018" cy="9448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08" y="2160258"/>
            <a:ext cx="768098" cy="10546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087" y="2205978"/>
            <a:ext cx="1127762" cy="963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700" y="2031230"/>
            <a:ext cx="969266" cy="1237491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45069" y="3357148"/>
            <a:ext cx="1540933" cy="120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Circe" panose="020B0502020203020203" pitchFamily="34" charset="-52"/>
              </a:rPr>
              <a:t>Р</a:t>
            </a:r>
            <a:r>
              <a:rPr lang="ru-RU" sz="1400" dirty="0" smtClean="0">
                <a:latin typeface="Circe" panose="020B0502020203020203" pitchFamily="34" charset="-52"/>
              </a:rPr>
              <a:t>ациональность </a:t>
            </a:r>
            <a:r>
              <a:rPr lang="ru-RU" sz="1400" dirty="0">
                <a:latin typeface="Circe" panose="020B0502020203020203" pitchFamily="34" charset="-52"/>
              </a:rPr>
              <a:t>номенклатуры измеряемых величин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230313" y="3268721"/>
            <a:ext cx="1540933" cy="120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Circe" panose="020B0502020203020203" pitchFamily="34" charset="-52"/>
              </a:rPr>
              <a:t>Допустимая </a:t>
            </a:r>
            <a:r>
              <a:rPr lang="ru-RU" sz="1400" dirty="0">
                <a:latin typeface="Circe" panose="020B0502020203020203" pitchFamily="34" charset="-52"/>
              </a:rPr>
              <a:t>погрешность величин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688500" y="3255861"/>
            <a:ext cx="1957193" cy="120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Circe" panose="020B0502020203020203" pitchFamily="34" charset="-52"/>
              </a:rPr>
              <a:t>Производительность </a:t>
            </a:r>
            <a:r>
              <a:rPr lang="ru-RU" sz="1400" dirty="0">
                <a:latin typeface="Circe" panose="020B0502020203020203" pitchFamily="34" charset="-52"/>
              </a:rPr>
              <a:t>измерительных процессов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660087" y="3357148"/>
            <a:ext cx="1540933" cy="120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Circe" panose="020B0502020203020203" pitchFamily="34" charset="-52"/>
              </a:rPr>
              <a:t>Вид </a:t>
            </a:r>
            <a:r>
              <a:rPr lang="ru-RU" sz="1400" dirty="0">
                <a:latin typeface="Circe" panose="020B0502020203020203" pitchFamily="34" charset="-52"/>
              </a:rPr>
              <a:t>представления результатов измерений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7397833" y="3335544"/>
            <a:ext cx="1540933" cy="120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Circe" panose="020B0502020203020203" pitchFamily="34" charset="-52"/>
              </a:rPr>
              <a:t>Степень </a:t>
            </a:r>
            <a:r>
              <a:rPr lang="ru-RU" sz="1400" dirty="0">
                <a:latin typeface="Circe" panose="020B0502020203020203" pitchFamily="34" charset="-52"/>
              </a:rPr>
              <a:t>автоматизации или </a:t>
            </a:r>
            <a:r>
              <a:rPr lang="ru-RU" sz="1400" dirty="0" smtClean="0">
                <a:latin typeface="Circe" panose="020B0502020203020203" pitchFamily="34" charset="-52"/>
              </a:rPr>
              <a:t>её </a:t>
            </a:r>
            <a:r>
              <a:rPr lang="ru-RU" sz="1400" dirty="0">
                <a:latin typeface="Circe" panose="020B0502020203020203" pitchFamily="34" charset="-52"/>
              </a:rPr>
              <a:t>возможность</a:t>
            </a:r>
          </a:p>
        </p:txBody>
      </p:sp>
    </p:spTree>
    <p:extLst>
      <p:ext uri="{BB962C8B-B14F-4D97-AF65-F5344CB8AC3E}">
        <p14:creationId xmlns:p14="http://schemas.microsoft.com/office/powerpoint/2010/main" val="23827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501" y="0"/>
            <a:ext cx="4773168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93837" y="4022284"/>
            <a:ext cx="1481137" cy="1481137"/>
          </a:xfrm>
          <a:prstGeom prst="rect">
            <a:avLst/>
          </a:prstGeom>
          <a:solidFill>
            <a:schemeClr val="bg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03183" y="586582"/>
            <a:ext cx="3994694" cy="37782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6444"/>
                </a:solidFill>
                <a:latin typeface="Circe" panose="020B0502020203020203" pitchFamily="34" charset="-52"/>
              </a:rPr>
              <a:t>ЧТО ЕЩЁ нужно знать</a:t>
            </a:r>
            <a:endParaRPr lang="ru-RU" sz="2000" b="1" dirty="0">
              <a:solidFill>
                <a:srgbClr val="006444"/>
              </a:solidFill>
              <a:latin typeface="Circe" panose="020B0502020203020203" pitchFamily="34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5069" y="498476"/>
            <a:ext cx="79057" cy="465931"/>
          </a:xfrm>
          <a:prstGeom prst="rect">
            <a:avLst/>
          </a:prstGeom>
          <a:solidFill>
            <a:srgbClr val="006444"/>
          </a:solidFill>
          <a:ln>
            <a:solidFill>
              <a:srgbClr val="006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524126" y="400845"/>
            <a:ext cx="2" cy="732631"/>
          </a:xfrm>
          <a:prstGeom prst="line">
            <a:avLst/>
          </a:prstGeom>
          <a:ln>
            <a:solidFill>
              <a:srgbClr val="006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8461"/>
            <a:ext cx="9144000" cy="122953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45068" y="1397000"/>
            <a:ext cx="3720531" cy="233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AutoNum type="arabicPeriod"/>
            </a:pPr>
            <a:r>
              <a:rPr lang="ru-RU" sz="1600" dirty="0" smtClean="0">
                <a:latin typeface="Circe" panose="020B0502020203020203" pitchFamily="34" charset="-52"/>
              </a:rPr>
              <a:t>Приобретать средства измерений с первичной поверкой</a:t>
            </a:r>
          </a:p>
          <a:p>
            <a:endParaRPr lang="ru-RU" sz="1600" dirty="0" smtClean="0">
              <a:latin typeface="Circe" panose="020B0502020203020203" pitchFamily="34" charset="-52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ru-RU" sz="1600" dirty="0" smtClean="0">
                <a:latin typeface="Circe" panose="020B0502020203020203" pitchFamily="34" charset="-52"/>
              </a:rPr>
              <a:t>Приобретать средства измерений утверждённого типа</a:t>
            </a:r>
          </a:p>
          <a:p>
            <a:endParaRPr lang="ru-RU" sz="1050" dirty="0">
              <a:latin typeface="Circe" panose="020B0502020203020203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932" y="4158905"/>
            <a:ext cx="1117599" cy="120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3728" y="429428"/>
            <a:ext cx="6122939" cy="3778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6444"/>
                </a:solidFill>
                <a:latin typeface="Circe" panose="020B0502020203020203" pitchFamily="34" charset="-52"/>
              </a:rPr>
              <a:t>КАК УЗНАТЬ, утверждён </a:t>
            </a:r>
            <a:r>
              <a:rPr lang="ru-RU" sz="2000" b="1" dirty="0">
                <a:solidFill>
                  <a:srgbClr val="006444"/>
                </a:solidFill>
                <a:latin typeface="Circe" panose="020B0502020203020203" pitchFamily="34" charset="-52"/>
              </a:rPr>
              <a:t>ли тип средства измерения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2757" y="341322"/>
            <a:ext cx="79057" cy="465931"/>
          </a:xfrm>
          <a:prstGeom prst="rect">
            <a:avLst/>
          </a:prstGeom>
          <a:solidFill>
            <a:srgbClr val="006444"/>
          </a:solidFill>
          <a:ln>
            <a:solidFill>
              <a:srgbClr val="006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004194" y="243691"/>
            <a:ext cx="2" cy="732631"/>
          </a:xfrm>
          <a:prstGeom prst="line">
            <a:avLst/>
          </a:prstGeom>
          <a:ln>
            <a:solidFill>
              <a:srgbClr val="006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8461"/>
            <a:ext cx="9144000" cy="1229539"/>
          </a:xfrm>
          <a:prstGeom prst="rect">
            <a:avLst/>
          </a:prstGeom>
        </p:spPr>
      </p:pic>
      <p:pic>
        <p:nvPicPr>
          <p:cNvPr id="8" name="Рисунок 7" descr="C:\Users\ehimichev\Desktop\00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4" y="1244008"/>
            <a:ext cx="7408539" cy="438445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89041" y="904884"/>
            <a:ext cx="1540933" cy="120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Circe" panose="020B0502020203020203" pitchFamily="34" charset="-52"/>
              </a:rPr>
              <a:t>Рис. 1</a:t>
            </a:r>
            <a:endParaRPr lang="ru-RU" sz="1400" dirty="0">
              <a:latin typeface="Circe" panose="020B05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413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3728" y="429428"/>
            <a:ext cx="6122939" cy="3778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6444"/>
                </a:solidFill>
                <a:latin typeface="Circe" panose="020B0502020203020203" pitchFamily="34" charset="-52"/>
              </a:rPr>
              <a:t>КАК УЗНАТЬ, утверждён </a:t>
            </a:r>
            <a:r>
              <a:rPr lang="ru-RU" sz="2000" b="1" dirty="0">
                <a:solidFill>
                  <a:srgbClr val="006444"/>
                </a:solidFill>
                <a:latin typeface="Circe" panose="020B0502020203020203" pitchFamily="34" charset="-52"/>
              </a:rPr>
              <a:t>ли тип средства измерения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2757" y="341322"/>
            <a:ext cx="79057" cy="465931"/>
          </a:xfrm>
          <a:prstGeom prst="rect">
            <a:avLst/>
          </a:prstGeom>
          <a:solidFill>
            <a:srgbClr val="006444"/>
          </a:solidFill>
          <a:ln>
            <a:solidFill>
              <a:srgbClr val="006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004194" y="243691"/>
            <a:ext cx="2" cy="732631"/>
          </a:xfrm>
          <a:prstGeom prst="line">
            <a:avLst/>
          </a:prstGeom>
          <a:ln>
            <a:solidFill>
              <a:srgbClr val="006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8461"/>
            <a:ext cx="9144000" cy="122953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03261" y="976322"/>
            <a:ext cx="1540933" cy="120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Circe" panose="020B0502020203020203" pitchFamily="34" charset="-52"/>
              </a:rPr>
              <a:t>Рис. 2</a:t>
            </a:r>
            <a:endParaRPr lang="ru-RU" sz="1400" dirty="0">
              <a:latin typeface="Circe" panose="020B0502020203020203" pitchFamily="34" charset="-52"/>
            </a:endParaRPr>
          </a:p>
        </p:txBody>
      </p:sp>
      <p:pic>
        <p:nvPicPr>
          <p:cNvPr id="10" name="Рисунок 9" descr="C:\Users\ehimichev\Desktop\0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4" y="1145392"/>
            <a:ext cx="7568028" cy="4483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542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3728" y="429428"/>
            <a:ext cx="6122939" cy="3778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6444"/>
                </a:solidFill>
                <a:latin typeface="Circe" panose="020B0502020203020203" pitchFamily="34" charset="-52"/>
              </a:rPr>
              <a:t>КАК УЗНАТЬ, утверждён </a:t>
            </a:r>
            <a:r>
              <a:rPr lang="ru-RU" sz="2000" b="1" dirty="0">
                <a:solidFill>
                  <a:srgbClr val="006444"/>
                </a:solidFill>
                <a:latin typeface="Circe" panose="020B0502020203020203" pitchFamily="34" charset="-52"/>
              </a:rPr>
              <a:t>ли тип средства измерения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2757" y="341322"/>
            <a:ext cx="79057" cy="465931"/>
          </a:xfrm>
          <a:prstGeom prst="rect">
            <a:avLst/>
          </a:prstGeom>
          <a:solidFill>
            <a:srgbClr val="006444"/>
          </a:solidFill>
          <a:ln>
            <a:solidFill>
              <a:srgbClr val="006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004194" y="243691"/>
            <a:ext cx="2" cy="732631"/>
          </a:xfrm>
          <a:prstGeom prst="line">
            <a:avLst/>
          </a:prstGeom>
          <a:ln>
            <a:solidFill>
              <a:srgbClr val="006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8461"/>
            <a:ext cx="9144000" cy="122953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03261" y="976322"/>
            <a:ext cx="1540933" cy="120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Circe" panose="020B0502020203020203" pitchFamily="34" charset="-52"/>
              </a:rPr>
              <a:t>Рис. 3</a:t>
            </a:r>
            <a:endParaRPr lang="ru-RU" sz="1400" dirty="0">
              <a:latin typeface="Circe" panose="020B0502020203020203" pitchFamily="34" charset="-52"/>
            </a:endParaRPr>
          </a:p>
        </p:txBody>
      </p:sp>
      <p:pic>
        <p:nvPicPr>
          <p:cNvPr id="8" name="Рисунок 7" descr="C:\Users\ehimichev\Desktop\1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4" y="1238789"/>
            <a:ext cx="7312453" cy="4389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9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3728" y="429428"/>
            <a:ext cx="6122939" cy="3778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6444"/>
                </a:solidFill>
                <a:latin typeface="Circe" panose="020B0502020203020203" pitchFamily="34" charset="-52"/>
              </a:rPr>
              <a:t>КАК УЗНАТЬ, утверждён </a:t>
            </a:r>
            <a:r>
              <a:rPr lang="ru-RU" sz="2000" b="1" dirty="0">
                <a:solidFill>
                  <a:srgbClr val="006444"/>
                </a:solidFill>
                <a:latin typeface="Circe" panose="020B0502020203020203" pitchFamily="34" charset="-52"/>
              </a:rPr>
              <a:t>ли тип средства измерения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2757" y="341322"/>
            <a:ext cx="79057" cy="465931"/>
          </a:xfrm>
          <a:prstGeom prst="rect">
            <a:avLst/>
          </a:prstGeom>
          <a:solidFill>
            <a:srgbClr val="006444"/>
          </a:solidFill>
          <a:ln>
            <a:solidFill>
              <a:srgbClr val="006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004194" y="243691"/>
            <a:ext cx="2" cy="732631"/>
          </a:xfrm>
          <a:prstGeom prst="line">
            <a:avLst/>
          </a:prstGeom>
          <a:ln>
            <a:solidFill>
              <a:srgbClr val="006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8461"/>
            <a:ext cx="9144000" cy="122953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03261" y="976322"/>
            <a:ext cx="1540933" cy="120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Circe" panose="020B0502020203020203" pitchFamily="34" charset="-52"/>
              </a:rPr>
              <a:t>Рис. 4</a:t>
            </a:r>
            <a:endParaRPr lang="ru-RU" sz="1400" dirty="0">
              <a:latin typeface="Circe" panose="020B0502020203020203" pitchFamily="34" charset="-52"/>
            </a:endParaRPr>
          </a:p>
        </p:txBody>
      </p:sp>
      <p:pic>
        <p:nvPicPr>
          <p:cNvPr id="10" name="Рисунок 9" descr="C:\Users\ehimichev\Desktop\1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4" y="1222119"/>
            <a:ext cx="7126186" cy="4230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609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3728" y="429428"/>
            <a:ext cx="6122939" cy="3778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6444"/>
                </a:solidFill>
                <a:latin typeface="Circe" panose="020B0502020203020203" pitchFamily="34" charset="-52"/>
              </a:rPr>
              <a:t>КАК УЗНАТЬ, утверждён </a:t>
            </a:r>
            <a:r>
              <a:rPr lang="ru-RU" sz="2000" b="1" dirty="0">
                <a:solidFill>
                  <a:srgbClr val="006444"/>
                </a:solidFill>
                <a:latin typeface="Circe" panose="020B0502020203020203" pitchFamily="34" charset="-52"/>
              </a:rPr>
              <a:t>ли тип средства измерения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2757" y="341322"/>
            <a:ext cx="79057" cy="465931"/>
          </a:xfrm>
          <a:prstGeom prst="rect">
            <a:avLst/>
          </a:prstGeom>
          <a:solidFill>
            <a:srgbClr val="006444"/>
          </a:solidFill>
          <a:ln>
            <a:solidFill>
              <a:srgbClr val="006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004194" y="243691"/>
            <a:ext cx="2" cy="732631"/>
          </a:xfrm>
          <a:prstGeom prst="line">
            <a:avLst/>
          </a:prstGeom>
          <a:ln>
            <a:solidFill>
              <a:srgbClr val="006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8461"/>
            <a:ext cx="9144000" cy="122953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03261" y="976322"/>
            <a:ext cx="1540933" cy="120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Circe" panose="020B0502020203020203" pitchFamily="34" charset="-52"/>
              </a:rPr>
              <a:t>Рис. 5</a:t>
            </a:r>
            <a:endParaRPr lang="ru-RU" sz="1400" dirty="0">
              <a:latin typeface="Circe" panose="020B0502020203020203" pitchFamily="34" charset="-52"/>
            </a:endParaRPr>
          </a:p>
        </p:txBody>
      </p:sp>
      <p:pic>
        <p:nvPicPr>
          <p:cNvPr id="8" name="Рисунок 7" descr="C:\Users\ehimichev\Desktop\1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4" y="1194583"/>
            <a:ext cx="6942666" cy="4433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862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3728" y="429428"/>
            <a:ext cx="6122939" cy="3778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6444"/>
                </a:solidFill>
                <a:latin typeface="Circe" panose="020B0502020203020203" pitchFamily="34" charset="-52"/>
              </a:rPr>
              <a:t>КАК УЗНАТЬ, утверждён </a:t>
            </a:r>
            <a:r>
              <a:rPr lang="ru-RU" sz="2000" b="1" dirty="0">
                <a:solidFill>
                  <a:srgbClr val="006444"/>
                </a:solidFill>
                <a:latin typeface="Circe" panose="020B0502020203020203" pitchFamily="34" charset="-52"/>
              </a:rPr>
              <a:t>ли тип средства измерения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2757" y="341322"/>
            <a:ext cx="79057" cy="465931"/>
          </a:xfrm>
          <a:prstGeom prst="rect">
            <a:avLst/>
          </a:prstGeom>
          <a:solidFill>
            <a:srgbClr val="006444"/>
          </a:solidFill>
          <a:ln>
            <a:solidFill>
              <a:srgbClr val="006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004194" y="243691"/>
            <a:ext cx="2" cy="732631"/>
          </a:xfrm>
          <a:prstGeom prst="line">
            <a:avLst/>
          </a:prstGeom>
          <a:ln>
            <a:solidFill>
              <a:srgbClr val="006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8461"/>
            <a:ext cx="9144000" cy="122953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03261" y="976322"/>
            <a:ext cx="1540933" cy="1204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Circe" panose="020B0502020203020203" pitchFamily="34" charset="-52"/>
              </a:rPr>
              <a:t>Рис. 6</a:t>
            </a:r>
            <a:endParaRPr lang="ru-RU" sz="1400" dirty="0">
              <a:latin typeface="Circe" panose="020B0502020203020203" pitchFamily="34" charset="-52"/>
            </a:endParaRPr>
          </a:p>
        </p:txBody>
      </p:sp>
      <p:pic>
        <p:nvPicPr>
          <p:cNvPr id="9" name="Рисунок 8" descr="C:\Users\ehimichev\Desktop\1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14" y="1073953"/>
            <a:ext cx="7526976" cy="4652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04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467</TotalTime>
  <Words>280</Words>
  <Application>Microsoft Office PowerPoint</Application>
  <PresentationFormat>Экран (4:3)</PresentationFormat>
  <Paragraphs>47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Circe</vt:lpstr>
      <vt:lpstr>Тема Office</vt:lpstr>
      <vt:lpstr>НАЗВАНИЕ ПРЕЗЕНТАЦИИ</vt:lpstr>
      <vt:lpstr>ОСНОВНЫЕ ПАРАМЕТРЫ выбора СИ с точки зрения метролога</vt:lpstr>
      <vt:lpstr>ЧТО ЕЩЁ нужно знать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ЕЩЁ нужно знать</vt:lpstr>
      <vt:lpstr>ЧТО ЕЩЁ нужно знать</vt:lpstr>
      <vt:lpstr>ЧТО ЕЩЁ  нужно знать</vt:lpstr>
      <vt:lpstr>ИЗМЕНЕНИЯ в законодательстве РФ</vt:lpstr>
      <vt:lpstr>Презентация PowerPoint</vt:lpstr>
      <vt:lpstr>Презентация PowerPoint</vt:lpstr>
      <vt:lpstr>Презентация PowerPoint</vt:lpstr>
      <vt:lpstr>В КАКИХ СЛУЧАЯХ можно приобретать       средство измерений неутвержденного типа?</vt:lpstr>
      <vt:lpstr>КАЛИБРОВКА по иностранным стандартам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Ольга Ю. Бушневская</cp:lastModifiedBy>
  <cp:revision>38</cp:revision>
  <dcterms:created xsi:type="dcterms:W3CDTF">2019-09-24T12:08:39Z</dcterms:created>
  <dcterms:modified xsi:type="dcterms:W3CDTF">2021-03-19T06:22:14Z</dcterms:modified>
</cp:coreProperties>
</file>